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0" r:id="rId2"/>
    <p:sldId id="257" r:id="rId3"/>
    <p:sldId id="291" r:id="rId4"/>
    <p:sldId id="289" r:id="rId5"/>
    <p:sldId id="258" r:id="rId6"/>
    <p:sldId id="290" r:id="rId7"/>
    <p:sldId id="294" r:id="rId8"/>
    <p:sldId id="293" r:id="rId9"/>
    <p:sldId id="29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55A93D-5377-4041-2179-896D888C4B7B}" v="4" dt="2025-01-31T00:55:29.1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248" autoAdjust="0"/>
  </p:normalViewPr>
  <p:slideViewPr>
    <p:cSldViewPr snapToGrid="0">
      <p:cViewPr varScale="1">
        <p:scale>
          <a:sx n="56" d="100"/>
          <a:sy n="56" d="100"/>
        </p:scale>
        <p:origin x="1714"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BC964-EA81-40C1-B3FA-189628E48147}" type="datetimeFigureOut">
              <a:rPr lang="en-AU" smtClean="0"/>
              <a:t>26/02/2025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F2F9CF-FD9A-408C-A3DA-6E0BCA5330BF}" type="slidenum">
              <a:rPr lang="en-AU" smtClean="0"/>
              <a:t>‹#›</a:t>
            </a:fld>
            <a:endParaRPr lang="en-AU"/>
          </a:p>
        </p:txBody>
      </p:sp>
    </p:spTree>
    <p:extLst>
      <p:ext uri="{BB962C8B-B14F-4D97-AF65-F5344CB8AC3E}">
        <p14:creationId xmlns:p14="http://schemas.microsoft.com/office/powerpoint/2010/main" val="1445559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aiatsis.gov.au/explore/map-indigenous-australia" TargetMode="External"/><Relationship Id="rId2" Type="http://schemas.openxmlformats.org/officeDocument/2006/relationships/slide" Target="../slides/slide2.xml"/><Relationship Id="rId1" Type="http://schemas.openxmlformats.org/officeDocument/2006/relationships/notesMaster" Target="../notesMasters/notesMaster1.xml"/><Relationship Id="rId5" Type="http://schemas.openxmlformats.org/officeDocument/2006/relationships/hyperlink" Target="https://aiatsis.gov.au/explore/map-indigenous-Australia" TargetMode="External"/><Relationship Id="rId4" Type="http://schemas.openxmlformats.org/officeDocument/2006/relationships/hyperlink" Target="https://aiatsis.gov.au/explore/welcome-country#toc-what-is-countr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idpod7C-dB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ERIkKIORQ98&amp;t=2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DiTW32TEvqQ"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could be shortened, covered elsewhere, or explained by a local aboriginal representative.</a:t>
            </a:r>
          </a:p>
        </p:txBody>
      </p:sp>
      <p:sp>
        <p:nvSpPr>
          <p:cNvPr id="4" name="Slide Number Placeholder 3"/>
          <p:cNvSpPr>
            <a:spLocks noGrp="1"/>
          </p:cNvSpPr>
          <p:nvPr>
            <p:ph type="sldNum" sz="quarter" idx="5"/>
          </p:nvPr>
        </p:nvSpPr>
        <p:spPr/>
        <p:txBody>
          <a:bodyPr/>
          <a:lstStyle/>
          <a:p>
            <a:fld id="{9CF2F9CF-FD9A-408C-A3DA-6E0BCA5330BF}" type="slidenum">
              <a:rPr lang="en-AU" smtClean="0"/>
              <a:t>1</a:t>
            </a:fld>
            <a:endParaRPr lang="en-AU"/>
          </a:p>
        </p:txBody>
      </p:sp>
    </p:spTree>
    <p:extLst>
      <p:ext uri="{BB962C8B-B14F-4D97-AF65-F5344CB8AC3E}">
        <p14:creationId xmlns:p14="http://schemas.microsoft.com/office/powerpoint/2010/main" val="2248971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solidFill>
                  <a:srgbClr val="000000"/>
                </a:solidFill>
              </a:rPr>
              <a:t>Display the AITSIS map and facilitate a class discussion about the AIATSIS Map. Discussion prompts: </a:t>
            </a:r>
            <a:endParaRPr lang="en-US">
              <a:solidFill>
                <a:srgbClr val="000000"/>
              </a:solidFill>
            </a:endParaRPr>
          </a:p>
          <a:p>
            <a:pPr>
              <a:defRPr/>
            </a:pPr>
            <a:endParaRPr lang="en-AU" dirty="0">
              <a:solidFill>
                <a:srgbClr val="000000"/>
              </a:solidFill>
            </a:endParaRPr>
          </a:p>
          <a:p>
            <a:pPr marL="285750" indent="-285750">
              <a:buFont typeface="Arial,Sans-Serif"/>
              <a:buChar char="•"/>
              <a:defRPr/>
            </a:pPr>
            <a:r>
              <a:rPr lang="en-AU" b="1" dirty="0">
                <a:solidFill>
                  <a:srgbClr val="000000"/>
                </a:solidFill>
              </a:rPr>
              <a:t>Has anybody seen this map before? </a:t>
            </a:r>
            <a:endParaRPr lang="en-US" dirty="0">
              <a:solidFill>
                <a:srgbClr val="000000"/>
              </a:solidFill>
            </a:endParaRPr>
          </a:p>
          <a:p>
            <a:pPr marL="285750" indent="-285750">
              <a:buFont typeface="Arial,Sans-Serif"/>
              <a:buChar char="•"/>
              <a:defRPr/>
            </a:pPr>
            <a:r>
              <a:rPr lang="en-AU" b="1" dirty="0">
                <a:solidFill>
                  <a:srgbClr val="000000"/>
                </a:solidFill>
              </a:rPr>
              <a:t>What do the different colours and words represent. </a:t>
            </a:r>
            <a:r>
              <a:rPr lang="en-US" dirty="0">
                <a:solidFill>
                  <a:srgbClr val="000000"/>
                </a:solidFill>
              </a:rPr>
              <a:t>Aboriginal and Torres Strait Islander Australia is made up of many different groups, each with their own culture, customs, language and laws. </a:t>
            </a:r>
            <a:r>
              <a:rPr lang="en-AU" dirty="0">
                <a:solidFill>
                  <a:srgbClr val="000000"/>
                </a:solidFill>
              </a:rPr>
              <a:t>This map attempts to represent the nation groups of Indigenous Australia. Each name on the map tells us who the Traditional Custodians of the land are. It tells us whose ‘Country’ we are on. Source: </a:t>
            </a:r>
            <a:r>
              <a:rPr lang="en-AU" dirty="0">
                <a:solidFill>
                  <a:srgbClr val="000000"/>
                </a:solidFill>
                <a:hlinkClick r:id="rId3"/>
              </a:rPr>
              <a:t>https://aiatsis.gov.au/explore/map-indigenous-australia</a:t>
            </a:r>
            <a:r>
              <a:rPr lang="en-AU" dirty="0">
                <a:solidFill>
                  <a:srgbClr val="000000"/>
                </a:solidFill>
              </a:rPr>
              <a:t> </a:t>
            </a:r>
            <a:endParaRPr lang="en-US" dirty="0">
              <a:solidFill>
                <a:srgbClr val="000000"/>
              </a:solidFill>
            </a:endParaRPr>
          </a:p>
          <a:p>
            <a:pPr marL="285750" indent="-285750">
              <a:buFont typeface="Arial,Sans-Serif"/>
              <a:buChar char="•"/>
              <a:defRPr/>
            </a:pPr>
            <a:r>
              <a:rPr lang="en-AU" b="1" dirty="0">
                <a:solidFill>
                  <a:srgbClr val="000000"/>
                </a:solidFill>
              </a:rPr>
              <a:t>What does ‘Country’ mean?</a:t>
            </a:r>
            <a:r>
              <a:rPr lang="en-AU" dirty="0">
                <a:solidFill>
                  <a:srgbClr val="000000"/>
                </a:solidFill>
              </a:rPr>
              <a:t> </a:t>
            </a:r>
            <a:r>
              <a:rPr lang="en-US" dirty="0">
                <a:solidFill>
                  <a:srgbClr val="000000"/>
                </a:solidFill>
              </a:rPr>
              <a:t>Country is the term often used by Aboriginal peoples to describe the lands, waterways and seas to which they are connected. The term contains complex ideas about law, place, custom, language, spiritual belief, cultural practice, material sustenance, family and identity. Source: </a:t>
            </a:r>
            <a:r>
              <a:rPr lang="en-US" dirty="0">
                <a:solidFill>
                  <a:srgbClr val="000000"/>
                </a:solidFill>
                <a:hlinkClick r:id="rId4"/>
              </a:rPr>
              <a:t>https://aiatsis.gov.au/explore/welcome-country#toc-what-is-country-</a:t>
            </a:r>
            <a:endParaRPr lang="en-US">
              <a:solidFill>
                <a:srgbClr val="000000"/>
              </a:solidFill>
            </a:endParaRPr>
          </a:p>
          <a:p>
            <a:pPr marL="285750" indent="-285750">
              <a:buFont typeface="Arial,Sans-Serif"/>
              <a:buChar char="•"/>
              <a:defRPr/>
            </a:pPr>
            <a:endParaRPr lang="en-US" dirty="0">
              <a:solidFill>
                <a:srgbClr val="000000"/>
              </a:solidFill>
            </a:endParaRPr>
          </a:p>
          <a:p>
            <a:pPr>
              <a:defRPr/>
            </a:pPr>
            <a:r>
              <a:rPr lang="en-AU" b="1" dirty="0">
                <a:solidFill>
                  <a:srgbClr val="000000"/>
                </a:solidFill>
              </a:rPr>
              <a:t>Display the online version of the AIATSIS map on a large screen and show the students how to open it on their laptops. </a:t>
            </a:r>
            <a:r>
              <a:rPr lang="en-AU" b="1" dirty="0">
                <a:solidFill>
                  <a:srgbClr val="000000"/>
                </a:solidFill>
                <a:hlinkClick r:id="rId5"/>
              </a:rPr>
              <a:t>https://aiatsis.gov.au/explore/map-indigenous-Australia</a:t>
            </a:r>
            <a:r>
              <a:rPr lang="en-AU" b="1" dirty="0">
                <a:solidFill>
                  <a:srgbClr val="000000"/>
                </a:solidFill>
              </a:rPr>
              <a:t>. Demonstrate how to zoom in and out and move around the map. Give the students a few minutes to explore the map and familiarise themselves with the zoom function. </a:t>
            </a:r>
            <a:endParaRPr lang="en-US" dirty="0">
              <a:solidFill>
                <a:srgbClr val="000000"/>
              </a:solidFill>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AU"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2</a:t>
            </a:fld>
            <a:endParaRPr lang="en-AU"/>
          </a:p>
        </p:txBody>
      </p:sp>
    </p:spTree>
    <p:extLst>
      <p:ext uri="{BB962C8B-B14F-4D97-AF65-F5344CB8AC3E}">
        <p14:creationId xmlns:p14="http://schemas.microsoft.com/office/powerpoint/2010/main" val="1610599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dirty="0">
                <a:solidFill>
                  <a:srgbClr val="000000"/>
                </a:solidFill>
              </a:rPr>
              <a:t>Ask the students to write the heading ‘Being on Country’ in their learning journals. </a:t>
            </a:r>
            <a:endParaRPr lang="en-US">
              <a:solidFill>
                <a:srgbClr val="000000"/>
              </a:solidFill>
            </a:endParaRPr>
          </a:p>
          <a:p>
            <a:pPr>
              <a:defRPr/>
            </a:pPr>
            <a:endParaRPr lang="en-AU" dirty="0">
              <a:solidFill>
                <a:srgbClr val="000000"/>
              </a:solidFill>
            </a:endParaRPr>
          </a:p>
          <a:p>
            <a:pPr>
              <a:defRPr/>
            </a:pPr>
            <a:r>
              <a:rPr lang="en-AU" b="1" dirty="0">
                <a:solidFill>
                  <a:srgbClr val="000000"/>
                </a:solidFill>
              </a:rPr>
              <a:t>Give the students a few minutes to write their responses the questions on the slide in their learning journal.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3</a:t>
            </a:fld>
            <a:endParaRPr lang="en-AU"/>
          </a:p>
        </p:txBody>
      </p:sp>
    </p:spTree>
    <p:extLst>
      <p:ext uri="{BB962C8B-B14F-4D97-AF65-F5344CB8AC3E}">
        <p14:creationId xmlns:p14="http://schemas.microsoft.com/office/powerpoint/2010/main" val="1443398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Watch the video. Before pressing play tell the students to listen out for the Country that Tiyana is from. </a:t>
            </a:r>
            <a:endParaRPr lang="en-US"/>
          </a:p>
          <a:p>
            <a:endParaRPr lang="en-AU" dirty="0"/>
          </a:p>
          <a:p>
            <a:r>
              <a:rPr lang="en-AU" b="1" dirty="0">
                <a:hlinkClick r:id="rId3"/>
              </a:rPr>
              <a:t>https://www.youtube.com/watch?v=idpod7C-dBs</a:t>
            </a:r>
            <a:endParaRPr lang="en-US"/>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4</a:t>
            </a:fld>
            <a:endParaRPr lang="en-AU"/>
          </a:p>
        </p:txBody>
      </p:sp>
    </p:spTree>
    <p:extLst>
      <p:ext uri="{BB962C8B-B14F-4D97-AF65-F5344CB8AC3E}">
        <p14:creationId xmlns:p14="http://schemas.microsoft.com/office/powerpoint/2010/main" val="19602359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solidFill>
                  <a:srgbClr val="000000"/>
                </a:solidFill>
              </a:rPr>
              <a:t>Facilitate a discussion about the key concepts in the video. Suggested prompts: </a:t>
            </a:r>
            <a:endParaRPr lang="en-US" dirty="0">
              <a:solidFill>
                <a:srgbClr val="000000"/>
              </a:solidFill>
            </a:endParaRPr>
          </a:p>
          <a:p>
            <a:endParaRPr lang="en-AU" b="1" dirty="0">
              <a:solidFill>
                <a:srgbClr val="000000"/>
              </a:solidFill>
            </a:endParaRPr>
          </a:p>
          <a:p>
            <a:pPr marL="171450" indent="-171450">
              <a:buFont typeface="Arial,Sans-Serif"/>
              <a:buChar char="•"/>
            </a:pPr>
            <a:r>
              <a:rPr lang="en-AU" b="1">
                <a:solidFill>
                  <a:srgbClr val="000000"/>
                </a:solidFill>
              </a:rPr>
              <a:t>What Country is Tiyana from? </a:t>
            </a:r>
            <a:r>
              <a:rPr lang="en-AU">
                <a:solidFill>
                  <a:srgbClr val="000000"/>
                </a:solidFill>
              </a:rPr>
              <a:t>Kaurna Country (pronounced ga-</a:t>
            </a:r>
            <a:r>
              <a:rPr lang="en-AU" err="1">
                <a:solidFill>
                  <a:srgbClr val="000000"/>
                </a:solidFill>
              </a:rPr>
              <a:t>na</a:t>
            </a:r>
            <a:r>
              <a:rPr lang="en-AU">
                <a:solidFill>
                  <a:srgbClr val="000000"/>
                </a:solidFill>
              </a:rPr>
              <a:t>) </a:t>
            </a:r>
            <a:endParaRPr lang="en-US" dirty="0">
              <a:solidFill>
                <a:srgbClr val="000000"/>
              </a:solidFill>
            </a:endParaRPr>
          </a:p>
          <a:p>
            <a:pPr marL="171450" indent="-171450">
              <a:buFont typeface="Arial,Sans-Serif"/>
              <a:buChar char="•"/>
            </a:pPr>
            <a:r>
              <a:rPr lang="en-AU" b="1">
                <a:solidFill>
                  <a:srgbClr val="000000"/>
                </a:solidFill>
              </a:rPr>
              <a:t>What is a Welcome to Country? </a:t>
            </a:r>
            <a:r>
              <a:rPr lang="en-AU">
                <a:solidFill>
                  <a:srgbClr val="000000"/>
                </a:solidFill>
              </a:rPr>
              <a:t>Welcome to Country has been a part of Indigenous culture for thousands of years. When crossing into another groups Country, you would need to ask permission to enter their land. A Welcome to Country gives you a safe passage and protection during your journey.</a:t>
            </a:r>
            <a:endParaRPr lang="en-US" dirty="0">
              <a:solidFill>
                <a:srgbClr val="000000"/>
              </a:solidFill>
            </a:endParaRPr>
          </a:p>
          <a:p>
            <a:pPr marL="171450" indent="-171450">
              <a:buFont typeface="Arial,Sans-Serif"/>
              <a:buChar char="•"/>
            </a:pPr>
            <a:r>
              <a:rPr lang="en-AU" b="1">
                <a:solidFill>
                  <a:srgbClr val="000000"/>
                </a:solidFill>
              </a:rPr>
              <a:t>Who can give a Welcome to Country? </a:t>
            </a:r>
            <a:r>
              <a:rPr lang="en-AU">
                <a:solidFill>
                  <a:srgbClr val="000000"/>
                </a:solidFill>
              </a:rPr>
              <a:t>Usually an elder, but sometimes younger people like Tiyana are given permission. </a:t>
            </a:r>
            <a:endParaRPr lang="en-US" dirty="0">
              <a:solidFill>
                <a:srgbClr val="000000"/>
              </a:solidFill>
            </a:endParaRPr>
          </a:p>
          <a:p>
            <a:pPr marL="171450" indent="-171450">
              <a:buFont typeface="Arial,Sans-Serif"/>
              <a:buChar char="•"/>
            </a:pPr>
            <a:r>
              <a:rPr lang="en-AU" b="1">
                <a:solidFill>
                  <a:srgbClr val="000000"/>
                </a:solidFill>
              </a:rPr>
              <a:t>What is an Acknowledgment of Country? </a:t>
            </a:r>
            <a:r>
              <a:rPr lang="en-AU">
                <a:solidFill>
                  <a:srgbClr val="000000"/>
                </a:solidFill>
              </a:rPr>
              <a:t>It is a way of showing respect for the Traditional Custodians of the land.</a:t>
            </a:r>
            <a:endParaRPr lang="en-US" dirty="0">
              <a:solidFill>
                <a:srgbClr val="000000"/>
              </a:solidFill>
            </a:endParaRPr>
          </a:p>
          <a:p>
            <a:pPr marL="171450" indent="-171450">
              <a:buFont typeface="Arial,Sans-Serif"/>
              <a:buChar char="•"/>
            </a:pPr>
            <a:r>
              <a:rPr lang="en-AU" b="1">
                <a:solidFill>
                  <a:srgbClr val="000000"/>
                </a:solidFill>
              </a:rPr>
              <a:t>Who can give an Acknowledgment of Country? </a:t>
            </a:r>
            <a:r>
              <a:rPr lang="en-AU">
                <a:solidFill>
                  <a:srgbClr val="000000"/>
                </a:solidFill>
              </a:rPr>
              <a:t>It can be given by both non-Indigenous people and Aboriginal and Torres Strait Islander people.</a:t>
            </a:r>
            <a:endParaRPr lang="en-US" dirty="0">
              <a:solidFill>
                <a:srgbClr val="000000"/>
              </a:solidFill>
            </a:endParaRPr>
          </a:p>
          <a:p>
            <a:endParaRPr lang="en-AU" dirty="0">
              <a:solidFill>
                <a:srgbClr val="000000"/>
              </a:solidFill>
            </a:endParaRPr>
          </a:p>
          <a:p>
            <a:r>
              <a:rPr lang="en-AU" b="1">
                <a:solidFill>
                  <a:srgbClr val="000000"/>
                </a:solidFill>
              </a:rPr>
              <a:t>Ask the students if they have ever seen a Welcome to Country. Encourage them to describe it. </a:t>
            </a:r>
            <a:endParaRPr lang="en-US" dirty="0">
              <a:solidFill>
                <a:srgbClr val="000000"/>
              </a:solidFill>
            </a:endParaRPr>
          </a:p>
          <a:p>
            <a:endParaRPr lang="en-AU" dirty="0">
              <a:solidFill>
                <a:srgbClr val="000000"/>
              </a:solidFill>
            </a:endParaRPr>
          </a:p>
          <a:p>
            <a:r>
              <a:rPr lang="en-AU" b="1">
                <a:solidFill>
                  <a:srgbClr val="000000"/>
                </a:solidFill>
              </a:rPr>
              <a:t>NB: If you are located on Dja </a:t>
            </a:r>
            <a:r>
              <a:rPr lang="en-AU" b="1" err="1">
                <a:solidFill>
                  <a:srgbClr val="000000"/>
                </a:solidFill>
              </a:rPr>
              <a:t>Dja</a:t>
            </a:r>
            <a:r>
              <a:rPr lang="en-AU" b="1">
                <a:solidFill>
                  <a:srgbClr val="000000"/>
                </a:solidFill>
              </a:rPr>
              <a:t> Wurrung Country, you may like to watch this video with the students. It features </a:t>
            </a:r>
            <a:r>
              <a:rPr lang="en-US" b="1">
                <a:solidFill>
                  <a:srgbClr val="000000"/>
                </a:solidFill>
              </a:rPr>
              <a:t>Join </a:t>
            </a:r>
            <a:r>
              <a:rPr lang="en-US" b="1" err="1">
                <a:solidFill>
                  <a:srgbClr val="000000"/>
                </a:solidFill>
              </a:rPr>
              <a:t>Jaara</a:t>
            </a:r>
            <a:r>
              <a:rPr lang="en-US" b="1">
                <a:solidFill>
                  <a:srgbClr val="000000"/>
                </a:solidFill>
              </a:rPr>
              <a:t> Elder, Uncle Ricky Nelson and Professor Barry Golding </a:t>
            </a:r>
            <a:r>
              <a:rPr lang="en-AU" b="1">
                <a:solidFill>
                  <a:srgbClr val="000000"/>
                </a:solidFill>
              </a:rPr>
              <a:t>who explain the cultural significance of Welcome to Country. </a:t>
            </a:r>
            <a:r>
              <a:rPr lang="en-AU" b="1" dirty="0">
                <a:solidFill>
                  <a:srgbClr val="000000"/>
                </a:solidFill>
                <a:hlinkClick r:id="rId3"/>
              </a:rPr>
              <a:t>https://www.youtube.com/watch?v=ERIkKIORQ98&amp;t=2s</a:t>
            </a:r>
            <a:endParaRPr lang="en-AU" dirty="0">
              <a:solidFill>
                <a:srgbClr val="000000"/>
              </a:solidFill>
            </a:endParaRPr>
          </a:p>
          <a:p>
            <a:endParaRPr lang="en-AU" dirty="0">
              <a:solidFill>
                <a:srgbClr val="000000"/>
              </a:solidFill>
            </a:endParaRPr>
          </a:p>
          <a:p>
            <a:r>
              <a:rPr lang="en-AU" b="1">
                <a:solidFill>
                  <a:srgbClr val="000000"/>
                </a:solidFill>
              </a:rPr>
              <a:t>ADDITIONAL TEACHER’S NOTES </a:t>
            </a:r>
            <a:endParaRPr lang="en-US" dirty="0">
              <a:solidFill>
                <a:srgbClr val="000000"/>
              </a:solidFill>
            </a:endParaRPr>
          </a:p>
          <a:p>
            <a:pPr>
              <a:lnSpc>
                <a:spcPct val="120000"/>
              </a:lnSpc>
            </a:pPr>
            <a:r>
              <a:rPr lang="en-US">
                <a:solidFill>
                  <a:srgbClr val="000000"/>
                </a:solidFill>
              </a:rPr>
              <a:t>A </a:t>
            </a:r>
            <a:r>
              <a:rPr lang="en-US" b="1">
                <a:solidFill>
                  <a:srgbClr val="000000"/>
                </a:solidFill>
              </a:rPr>
              <a:t>Welcome to Country </a:t>
            </a:r>
            <a:r>
              <a:rPr lang="en-US">
                <a:solidFill>
                  <a:srgbClr val="000000"/>
                </a:solidFill>
              </a:rPr>
              <a:t>is delivered by Traditional Owners, or Aboriginal and Torres Strait Islander people who have been given permission from Traditional Owners, to welcome visitors to their Country. It has been a part of Aboriginal and Torres Strait Islander cultures for thousands of years. Before colonization, there were no fences or visible borders, but Aboriginal and Torres Strait Islander groups had clear boundaries separating their Country from that of other groups. Crossing into another group’s Country required a request for permission to enter. When permission was granted the hosting group would welcome the visitors, offering them safe passage and protection during their journey. While visitors were provided with a safe passage, they also had to respect the rules of the land owner group while on their Country. Today, the tradition of welcoming visitors and offering safe passage remain in place. It can take many forms including singing, dancing, smoking ceremonies or a speech in traditional language or English. </a:t>
            </a:r>
            <a:endParaRPr lang="en-US" dirty="0">
              <a:solidFill>
                <a:srgbClr val="000000"/>
              </a:solidFill>
            </a:endParaRPr>
          </a:p>
          <a:p>
            <a:pPr>
              <a:lnSpc>
                <a:spcPct val="120000"/>
              </a:lnSpc>
            </a:pPr>
            <a:endParaRPr lang="en-US" dirty="0">
              <a:solidFill>
                <a:srgbClr val="000000"/>
              </a:solidFill>
            </a:endParaRPr>
          </a:p>
          <a:p>
            <a:pPr>
              <a:lnSpc>
                <a:spcPct val="107000"/>
              </a:lnSpc>
              <a:spcBef>
                <a:spcPts val="1200"/>
              </a:spcBef>
              <a:spcAft>
                <a:spcPts val="800"/>
              </a:spcAft>
            </a:pPr>
            <a:r>
              <a:rPr lang="en-AU">
                <a:solidFill>
                  <a:srgbClr val="000000"/>
                </a:solidFill>
              </a:rPr>
              <a:t>An </a:t>
            </a:r>
            <a:r>
              <a:rPr lang="en-AU" b="1">
                <a:solidFill>
                  <a:srgbClr val="000000"/>
                </a:solidFill>
              </a:rPr>
              <a:t>Acknowledgement of Country </a:t>
            </a:r>
            <a:r>
              <a:rPr lang="en-AU">
                <a:solidFill>
                  <a:srgbClr val="000000"/>
                </a:solidFill>
              </a:rPr>
              <a:t>is an opportunity for anyone to show respect for Traditional Owners and the continuing connection of Aboriginal and Torres Strait Islander peoples to Country. </a:t>
            </a:r>
            <a:endParaRPr lang="en-US" dirty="0">
              <a:solidFill>
                <a:srgbClr val="000000"/>
              </a:solidFill>
            </a:endParaRPr>
          </a:p>
          <a:p>
            <a:pPr>
              <a:lnSpc>
                <a:spcPct val="107000"/>
              </a:lnSpc>
              <a:spcBef>
                <a:spcPts val="1200"/>
              </a:spcBef>
              <a:spcAft>
                <a:spcPts val="800"/>
              </a:spcAft>
            </a:pPr>
            <a:r>
              <a:rPr lang="en-AU" dirty="0">
                <a:solidFill>
                  <a:srgbClr val="000000"/>
                </a:solidFill>
              </a:rPr>
              <a:t>It can be given by both non-Indigenous people and Aboriginal and Torres Strait Islander people.</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5</a:t>
            </a:fld>
            <a:endParaRPr lang="en-AU"/>
          </a:p>
        </p:txBody>
      </p:sp>
    </p:spTree>
    <p:extLst>
      <p:ext uri="{BB962C8B-B14F-4D97-AF65-F5344CB8AC3E}">
        <p14:creationId xmlns:p14="http://schemas.microsoft.com/office/powerpoint/2010/main" val="1269718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to open a new page in their learning journal and write the heading ‘Acknowledgement of Country’. The students can then write an Acknowledgement of Country using the text on the slide as a guide. If your school already has an Acknowledgment of Country, the students can write that instead. </a:t>
            </a:r>
            <a:endParaRPr lang="en-AU" dirty="0"/>
          </a:p>
          <a:p>
            <a:endParaRPr lang="en-AU" dirty="0">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6</a:t>
            </a:fld>
            <a:endParaRPr lang="en-AU"/>
          </a:p>
        </p:txBody>
      </p:sp>
    </p:spTree>
    <p:extLst>
      <p:ext uri="{BB962C8B-B14F-4D97-AF65-F5344CB8AC3E}">
        <p14:creationId xmlns:p14="http://schemas.microsoft.com/office/powerpoint/2010/main" val="2245338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Introduce the video ‘</a:t>
            </a:r>
            <a:r>
              <a:rPr lang="en-US" b="1"/>
              <a:t>Connection to Country: Ranger Trent’. In this video, Dja </a:t>
            </a:r>
            <a:r>
              <a:rPr lang="en-US" b="1" err="1"/>
              <a:t>Dja</a:t>
            </a:r>
            <a:r>
              <a:rPr lang="en-US" b="1"/>
              <a:t> Wurrung man, Trent Nelson talks about the importance of connecting to and caring for Country. </a:t>
            </a:r>
            <a:endParaRPr lang="en-AU"/>
          </a:p>
          <a:p>
            <a:pPr marL="0" marR="0" lvl="0" indent="0" algn="l" defTabSz="914400">
              <a:lnSpc>
                <a:spcPct val="100000"/>
              </a:lnSpc>
              <a:spcBef>
                <a:spcPts val="0"/>
              </a:spcBef>
              <a:spcAft>
                <a:spcPts val="0"/>
              </a:spcAft>
              <a:buClrTx/>
              <a:buSzTx/>
              <a:buFontTx/>
              <a:buNone/>
              <a:tabLst/>
              <a:defRPr/>
            </a:pPr>
            <a:endParaRPr lang="en-AU" b="1" dirty="0">
              <a:solidFill>
                <a:srgbClr val="000000"/>
              </a:solidFill>
              <a:latin typeface="Calibri"/>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7</a:t>
            </a:fld>
            <a:endParaRPr lang="en-AU"/>
          </a:p>
        </p:txBody>
      </p:sp>
    </p:spTree>
    <p:extLst>
      <p:ext uri="{BB962C8B-B14F-4D97-AF65-F5344CB8AC3E}">
        <p14:creationId xmlns:p14="http://schemas.microsoft.com/office/powerpoint/2010/main" val="26150222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solidFill>
                  <a:srgbClr val="0F0F0F"/>
                </a:solidFill>
              </a:rPr>
              <a:t>Introduce the video ‘</a:t>
            </a:r>
            <a:r>
              <a:rPr lang="en-US" b="1">
                <a:solidFill>
                  <a:srgbClr val="0F0F0F"/>
                </a:solidFill>
              </a:rPr>
              <a:t>Connection to Country: Ranger Trent’. In this video, Dja </a:t>
            </a:r>
            <a:r>
              <a:rPr lang="en-US" b="1" err="1">
                <a:solidFill>
                  <a:srgbClr val="0F0F0F"/>
                </a:solidFill>
              </a:rPr>
              <a:t>Dja</a:t>
            </a:r>
            <a:r>
              <a:rPr lang="en-US" b="1">
                <a:solidFill>
                  <a:srgbClr val="0F0F0F"/>
                </a:solidFill>
              </a:rPr>
              <a:t> Wurrung man, Trent Nelson talks about the importance of connecting to and caring for Country. </a:t>
            </a:r>
            <a:endParaRPr lang="en-US" dirty="0">
              <a:solidFill>
                <a:srgbClr val="0F0F0F"/>
              </a:solidFill>
            </a:endParaRPr>
          </a:p>
          <a:p>
            <a:pPr>
              <a:defRPr/>
            </a:pPr>
            <a:endParaRPr lang="en-US" dirty="0">
              <a:solidFill>
                <a:srgbClr val="0F0F0F"/>
              </a:solidFill>
            </a:endParaRPr>
          </a:p>
          <a:p>
            <a:pPr>
              <a:defRPr/>
            </a:pPr>
            <a:r>
              <a:rPr lang="en-US" b="1">
                <a:solidFill>
                  <a:srgbClr val="0F0F0F"/>
                </a:solidFill>
              </a:rPr>
              <a:t>NB: Video is embedded in the slide. Link to video: </a:t>
            </a:r>
            <a:r>
              <a:rPr lang="en-US" b="1" dirty="0">
                <a:solidFill>
                  <a:srgbClr val="0F0F0F"/>
                </a:solidFill>
                <a:hlinkClick r:id="rId3"/>
              </a:rPr>
              <a:t>https://www.youtube.com/watch?v=DiTW32TEvqQ</a:t>
            </a:r>
            <a:endParaRPr lang="en-US" dirty="0">
              <a:solidFill>
                <a:srgbClr val="0F0F0F"/>
              </a:solidFill>
            </a:endParaRPr>
          </a:p>
          <a:p>
            <a:pPr>
              <a:defRPr/>
            </a:pPr>
            <a:endParaRPr lang="en-US" dirty="0">
              <a:solidFill>
                <a:srgbClr val="0F0F0F"/>
              </a:solidFill>
            </a:endParaRPr>
          </a:p>
          <a:p>
            <a:pPr>
              <a:defRPr/>
            </a:pPr>
            <a:r>
              <a:rPr lang="en-US" b="1">
                <a:solidFill>
                  <a:srgbClr val="0F0F0F"/>
                </a:solidFill>
              </a:rPr>
              <a:t>Facilitate a discussion about why connecting to and caring for Country is so important to Trent. Suggested prompts: </a:t>
            </a:r>
            <a:endParaRPr lang="en-US" dirty="0">
              <a:solidFill>
                <a:srgbClr val="0F0F0F"/>
              </a:solidFill>
            </a:endParaRPr>
          </a:p>
          <a:p>
            <a:pPr>
              <a:defRPr/>
            </a:pPr>
            <a:endParaRPr lang="en-US" dirty="0">
              <a:solidFill>
                <a:srgbClr val="0F0F0F"/>
              </a:solidFill>
            </a:endParaRPr>
          </a:p>
          <a:p>
            <a:pPr marL="171450" indent="-171450">
              <a:buFont typeface="Arial,Sans-Serif"/>
              <a:buChar char="•"/>
              <a:defRPr/>
            </a:pPr>
            <a:r>
              <a:rPr lang="en-US" b="1" dirty="0">
                <a:solidFill>
                  <a:srgbClr val="0F0F0F"/>
                </a:solidFill>
              </a:rPr>
              <a:t>What is Trent’s connection to Dja </a:t>
            </a:r>
            <a:r>
              <a:rPr lang="en-US" b="1" dirty="0" err="1">
                <a:solidFill>
                  <a:srgbClr val="0F0F0F"/>
                </a:solidFill>
              </a:rPr>
              <a:t>Dja</a:t>
            </a:r>
            <a:r>
              <a:rPr lang="en-US" b="1" dirty="0">
                <a:solidFill>
                  <a:srgbClr val="0F0F0F"/>
                </a:solidFill>
              </a:rPr>
              <a:t> Wurrung Country? </a:t>
            </a:r>
            <a:endParaRPr lang="en-US" dirty="0">
              <a:solidFill>
                <a:srgbClr val="0F0F0F"/>
              </a:solidFill>
            </a:endParaRPr>
          </a:p>
          <a:p>
            <a:pPr marL="171450" indent="-171450">
              <a:buFont typeface="Arial,Sans-Serif"/>
              <a:buChar char="•"/>
              <a:defRPr/>
            </a:pPr>
            <a:r>
              <a:rPr lang="en-US" b="1" dirty="0">
                <a:solidFill>
                  <a:srgbClr val="0F0F0F"/>
                </a:solidFill>
              </a:rPr>
              <a:t>How does Trent feel when he is out on Country? </a:t>
            </a:r>
            <a:endParaRPr lang="en-US" dirty="0">
              <a:solidFill>
                <a:srgbClr val="0F0F0F"/>
              </a:solidFill>
            </a:endParaRPr>
          </a:p>
          <a:p>
            <a:pPr marL="171450" indent="-171450">
              <a:buFont typeface="Arial,Sans-Serif"/>
              <a:buChar char="•"/>
              <a:defRPr/>
            </a:pPr>
            <a:r>
              <a:rPr lang="en-US" b="1" dirty="0">
                <a:solidFill>
                  <a:srgbClr val="0F0F0F"/>
                </a:solidFill>
              </a:rPr>
              <a:t>Why is caring for Country so important to Trent? </a:t>
            </a: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endParaRPr lang="en-AU" b="1" dirty="0"/>
          </a:p>
        </p:txBody>
      </p:sp>
      <p:sp>
        <p:nvSpPr>
          <p:cNvPr id="4" name="Slide Number Placeholder 3"/>
          <p:cNvSpPr>
            <a:spLocks noGrp="1"/>
          </p:cNvSpPr>
          <p:nvPr>
            <p:ph type="sldNum" sz="quarter" idx="5"/>
          </p:nvPr>
        </p:nvSpPr>
        <p:spPr/>
        <p:txBody>
          <a:bodyPr/>
          <a:lstStyle/>
          <a:p>
            <a:fld id="{9CF2F9CF-FD9A-408C-A3DA-6E0BCA5330BF}" type="slidenum">
              <a:rPr lang="en-AU" smtClean="0"/>
              <a:t>8</a:t>
            </a:fld>
            <a:endParaRPr lang="en-AU"/>
          </a:p>
        </p:txBody>
      </p:sp>
    </p:spTree>
    <p:extLst>
      <p:ext uri="{BB962C8B-B14F-4D97-AF65-F5344CB8AC3E}">
        <p14:creationId xmlns:p14="http://schemas.microsoft.com/office/powerpoint/2010/main" val="629459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to write the heading Caring for Country in their learning journals and write a short reflection on the video. They can use the sentence stems on the slide as prompts. </a:t>
            </a:r>
          </a:p>
        </p:txBody>
      </p:sp>
      <p:sp>
        <p:nvSpPr>
          <p:cNvPr id="4" name="Slide Number Placeholder 3"/>
          <p:cNvSpPr>
            <a:spLocks noGrp="1"/>
          </p:cNvSpPr>
          <p:nvPr>
            <p:ph type="sldNum" sz="quarter" idx="5"/>
          </p:nvPr>
        </p:nvSpPr>
        <p:spPr/>
        <p:txBody>
          <a:bodyPr/>
          <a:lstStyle/>
          <a:p>
            <a:fld id="{9CF2F9CF-FD9A-408C-A3DA-6E0BCA5330BF}" type="slidenum">
              <a:rPr lang="en-AU" smtClean="0"/>
              <a:t>9</a:t>
            </a:fld>
            <a:endParaRPr lang="en-AU"/>
          </a:p>
        </p:txBody>
      </p:sp>
    </p:spTree>
    <p:extLst>
      <p:ext uri="{BB962C8B-B14F-4D97-AF65-F5344CB8AC3E}">
        <p14:creationId xmlns:p14="http://schemas.microsoft.com/office/powerpoint/2010/main" val="1731157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88343-4C28-492C-99A8-2D9200AE16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2D18D78-734C-4E79-A844-43136F313B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D9BBE73-5770-4720-8EB9-C6446A49C594}"/>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B8093A43-65D6-4971-AAFF-C2011C311B6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34F3B01-2F9C-4793-892C-B2BAFDB3B044}"/>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045358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CD4C2-B499-49DC-903A-739A1743941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CE91E6A-D95C-4C61-AE47-4E21721463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462FC1E-8094-43A7-AD4D-E516DB3AE8EB}"/>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CAD1925D-9C00-43BA-914D-9B60B8307EB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AFE3309-3288-49DC-9202-7FA1E6BCDFD3}"/>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783970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B259C-3092-4ED5-AFF7-229725ABFB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9E075434-D45B-47E7-940D-CDB71E415F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6D5D3E-F63D-40CD-8567-E827672519A5}"/>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11B5F6EF-70CF-41B7-9146-6E126B5B9DF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33728F0-ABFF-48A4-9A46-F604AF6FE66C}"/>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628336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2AFDE-84C5-4376-A959-1B1B5D75705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6589779-4B20-4C1D-8912-EF36027727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CF94FB9D-7C01-4CAA-9C28-206B99DCFE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37B0C178-274A-4647-8B79-45BDA7E2C8C1}"/>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9AD8C572-0B90-4576-8184-E46F25F380F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D761243-FECF-4090-8CCB-ACA307AAD775}"/>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9963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47481-656F-4A73-839C-7307344871CD}"/>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15373E2-6D8E-4F24-9A2B-1929DE27FA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65B34C-1731-4EFC-B448-8BE9C9C903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7EF18989-E849-41CD-803E-480F3814B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9B14B1-85B0-4AA2-94E6-E957E71031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A4DBEFE5-4A51-4DF0-B637-B2E9E46D16C8}"/>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8" name="Footer Placeholder 7">
            <a:extLst>
              <a:ext uri="{FF2B5EF4-FFF2-40B4-BE49-F238E27FC236}">
                <a16:creationId xmlns:a16="http://schemas.microsoft.com/office/drawing/2014/main" id="{BE40E237-8A66-4B05-8542-3E820BAA681E}"/>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CAF5E35D-F283-4BF1-9AD0-6792C6784CC7}"/>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4317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10390-520E-49A1-90B0-0BDE08FDE645}"/>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4700081-DA16-4014-AD5E-5D4D7C6C7F4E}"/>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4" name="Footer Placeholder 3">
            <a:extLst>
              <a:ext uri="{FF2B5EF4-FFF2-40B4-BE49-F238E27FC236}">
                <a16:creationId xmlns:a16="http://schemas.microsoft.com/office/drawing/2014/main" id="{15152427-FAD1-40A7-8C93-B3A06D4CE7E3}"/>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F641B77E-71D1-4C1C-86A5-746A2DEAD4C9}"/>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17060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1A5A68-F4BA-490C-B94F-E5C2138CB7DD}"/>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3" name="Footer Placeholder 2">
            <a:extLst>
              <a:ext uri="{FF2B5EF4-FFF2-40B4-BE49-F238E27FC236}">
                <a16:creationId xmlns:a16="http://schemas.microsoft.com/office/drawing/2014/main" id="{D9296034-A152-49EB-BA33-F2A36CDB0591}"/>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4E5640B-D98C-4EE9-BAE1-64A1DA05D346}"/>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45044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6C3C0-EBE0-458D-9E8A-3BE51AC823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8CC2E2F3-A03F-44A1-BCCD-86DB026313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357C9D4C-DE07-47EB-A674-21262139B9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645851-B391-4E1C-B0B6-C11729EB2106}"/>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279E9513-77D0-4481-814F-4120749514C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C6FCEE0-7A18-4C74-8BD9-77A8E0B788C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547598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DE35F-26E3-42B1-B8C9-7FED6E1785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7D59A93-BE13-4073-9C93-C7D0D07C42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F5B6CE3A-62D3-4AB6-A8F5-2A2FE1F2FB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3AF31C-27DE-4E27-AA7A-E964AE5392FC}"/>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7A7B0189-BFE4-486C-8003-FCF1146E77C6}"/>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69988AD-0F85-48E1-B97B-A6D2F1336798}"/>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341769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105B-A98E-4D50-81E8-A45B26BF26DC}"/>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C6F7FB5-20D2-4489-84B9-48BE331812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A26F17C-A974-4FCD-9C2C-62CAE16BABB2}"/>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756F8402-D38E-46B3-A16A-9F347FB4A1F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22749F6-D06E-4C70-BAE4-DAA98F1303D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622059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25795-F0D0-44E1-852A-28502A2CF31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7EAEB2D-1DA3-4ED1-B3C4-88751DBCD3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95B1458-C0E9-48F8-B484-83A18168A0BD}"/>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944A62C3-4B53-4015-98CB-32BC818B153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FD2E113-9714-428F-B43E-BED88E423761}"/>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221859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C0A536-8024-4D6E-9EDA-5776853048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417A250-B433-44DC-8398-9661E4E81A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D2E44D0-68F7-45D7-8EE9-8790874D2F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E191115C-1B6D-4C3A-AB45-EA04532AF1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98D19C9-A246-4ECA-BF72-EB4F423D30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784B90-3307-4741-B191-32AD9E13D9FC}" type="slidenum">
              <a:rPr lang="en-AU" smtClean="0"/>
              <a:t>‹#›</a:t>
            </a:fld>
            <a:endParaRPr lang="en-AU"/>
          </a:p>
        </p:txBody>
      </p:sp>
    </p:spTree>
    <p:extLst>
      <p:ext uri="{BB962C8B-B14F-4D97-AF65-F5344CB8AC3E}">
        <p14:creationId xmlns:p14="http://schemas.microsoft.com/office/powerpoint/2010/main" val="1732470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idpod7C-dBs?feature=oembed" TargetMode="Externa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DiTW32TEvqQ?feature=oembed" TargetMode="Externa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7A917-F094-5A20-E047-AE49F92CF1B6}"/>
              </a:ext>
            </a:extLst>
          </p:cNvPr>
          <p:cNvSpPr>
            <a:spLocks noGrp="1"/>
          </p:cNvSpPr>
          <p:nvPr>
            <p:ph type="ctrTitle"/>
          </p:nvPr>
        </p:nvSpPr>
        <p:spPr>
          <a:xfrm>
            <a:off x="1384300" y="1411355"/>
            <a:ext cx="9144000" cy="1024671"/>
          </a:xfrm>
        </p:spPr>
        <p:txBody>
          <a:bodyPr/>
          <a:lstStyle/>
          <a:p>
            <a:r>
              <a:rPr lang="en-AU" b="1" dirty="0">
                <a:latin typeface="Calabri"/>
              </a:rPr>
              <a:t>Part 1</a:t>
            </a:r>
          </a:p>
        </p:txBody>
      </p:sp>
      <p:sp>
        <p:nvSpPr>
          <p:cNvPr id="3" name="Subtitle 2">
            <a:extLst>
              <a:ext uri="{FF2B5EF4-FFF2-40B4-BE49-F238E27FC236}">
                <a16:creationId xmlns:a16="http://schemas.microsoft.com/office/drawing/2014/main" id="{3BBB3240-0F7C-E0EC-2C8F-47CEC05F2C5A}"/>
              </a:ext>
            </a:extLst>
          </p:cNvPr>
          <p:cNvSpPr>
            <a:spLocks noGrp="1"/>
          </p:cNvSpPr>
          <p:nvPr>
            <p:ph type="subTitle" idx="1"/>
          </p:nvPr>
        </p:nvSpPr>
        <p:spPr>
          <a:xfrm>
            <a:off x="711200" y="2601119"/>
            <a:ext cx="11000961" cy="1655762"/>
          </a:xfrm>
        </p:spPr>
        <p:txBody>
          <a:bodyPr>
            <a:noAutofit/>
          </a:bodyPr>
          <a:lstStyle/>
          <a:p>
            <a:r>
              <a:rPr lang="en-AU" sz="10000" b="1" dirty="0"/>
              <a:t>BEING ON COUNTRY </a:t>
            </a:r>
          </a:p>
        </p:txBody>
      </p:sp>
    </p:spTree>
    <p:extLst>
      <p:ext uri="{BB962C8B-B14F-4D97-AF65-F5344CB8AC3E}">
        <p14:creationId xmlns:p14="http://schemas.microsoft.com/office/powerpoint/2010/main" val="3003679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1026" name="Picture 2" descr="Map of Indigenous Australia | AIATSIS">
            <a:extLst>
              <a:ext uri="{FF2B5EF4-FFF2-40B4-BE49-F238E27FC236}">
                <a16:creationId xmlns:a16="http://schemas.microsoft.com/office/drawing/2014/main" id="{B5289052-7D00-3DB5-7356-25A5FA66E9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400"/>
          <a:stretch/>
        </p:blipFill>
        <p:spPr bwMode="auto">
          <a:xfrm>
            <a:off x="2059801" y="0"/>
            <a:ext cx="766767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641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1DC57C93-4D10-3679-B6B6-8334113A4CB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3395422" y="457408"/>
            <a:ext cx="948423" cy="948423"/>
          </a:xfrm>
          <a:prstGeom prst="rect">
            <a:avLst/>
          </a:prstGeom>
        </p:spPr>
      </p:pic>
      <p:pic>
        <p:nvPicPr>
          <p:cNvPr id="5" name="Graphic 4" descr="Closed book">
            <a:extLst>
              <a:ext uri="{FF2B5EF4-FFF2-40B4-BE49-F238E27FC236}">
                <a16:creationId xmlns:a16="http://schemas.microsoft.com/office/drawing/2014/main" id="{E68563F0-A8D8-A768-8C71-701084A8E9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73778" y="98095"/>
            <a:ext cx="1495856" cy="1495856"/>
          </a:xfrm>
          <a:prstGeom prst="rect">
            <a:avLst/>
          </a:prstGeom>
        </p:spPr>
      </p:pic>
      <p:sp>
        <p:nvSpPr>
          <p:cNvPr id="7" name="TextBox 6">
            <a:extLst>
              <a:ext uri="{FF2B5EF4-FFF2-40B4-BE49-F238E27FC236}">
                <a16:creationId xmlns:a16="http://schemas.microsoft.com/office/drawing/2014/main" id="{086580D6-CBB6-0EA7-9C27-B3285E483BD5}"/>
              </a:ext>
            </a:extLst>
          </p:cNvPr>
          <p:cNvSpPr txBox="1"/>
          <p:nvPr/>
        </p:nvSpPr>
        <p:spPr>
          <a:xfrm>
            <a:off x="5890399" y="2299037"/>
            <a:ext cx="6096000" cy="2785378"/>
          </a:xfrm>
          <a:prstGeom prst="rect">
            <a:avLst/>
          </a:prstGeom>
          <a:noFill/>
        </p:spPr>
        <p:txBody>
          <a:bodyPr wrap="square">
            <a:spAutoFit/>
          </a:bodyPr>
          <a:lstStyle/>
          <a:p>
            <a:r>
              <a:rPr lang="en-AU" sz="2500" b="1" dirty="0"/>
              <a:t>What Country is our school located on? </a:t>
            </a:r>
          </a:p>
          <a:p>
            <a:endParaRPr lang="en-AU" sz="2500" b="1" dirty="0"/>
          </a:p>
          <a:p>
            <a:r>
              <a:rPr lang="en-AU" sz="2500" b="1" dirty="0"/>
              <a:t>What Country do you live on?</a:t>
            </a:r>
          </a:p>
          <a:p>
            <a:endParaRPr lang="en-AU" sz="2500" b="1" dirty="0"/>
          </a:p>
          <a:p>
            <a:r>
              <a:rPr lang="en-AU" sz="2500" b="1" dirty="0"/>
              <a:t>What Country were you born on? </a:t>
            </a:r>
          </a:p>
          <a:p>
            <a:endParaRPr lang="en-AU" sz="2500" b="1" dirty="0"/>
          </a:p>
          <a:p>
            <a:r>
              <a:rPr lang="en-AU" sz="2500" b="1" dirty="0"/>
              <a:t>What Country would you most like to visit? </a:t>
            </a:r>
          </a:p>
        </p:txBody>
      </p:sp>
      <p:sp>
        <p:nvSpPr>
          <p:cNvPr id="8" name="TextBox 7">
            <a:extLst>
              <a:ext uri="{FF2B5EF4-FFF2-40B4-BE49-F238E27FC236}">
                <a16:creationId xmlns:a16="http://schemas.microsoft.com/office/drawing/2014/main" id="{02531B07-23CD-46C3-6100-8F6C71378326}"/>
              </a:ext>
            </a:extLst>
          </p:cNvPr>
          <p:cNvSpPr txBox="1"/>
          <p:nvPr/>
        </p:nvSpPr>
        <p:spPr>
          <a:xfrm>
            <a:off x="4207857" y="430423"/>
            <a:ext cx="8420100" cy="861774"/>
          </a:xfrm>
          <a:prstGeom prst="rect">
            <a:avLst/>
          </a:prstGeom>
          <a:noFill/>
        </p:spPr>
        <p:txBody>
          <a:bodyPr wrap="square" rtlCol="0">
            <a:spAutoFit/>
          </a:bodyPr>
          <a:lstStyle/>
          <a:p>
            <a:r>
              <a:rPr lang="en-AU" sz="5000" b="1" dirty="0">
                <a:solidFill>
                  <a:schemeClr val="bg1"/>
                </a:solidFill>
              </a:rPr>
              <a:t>Being on Country </a:t>
            </a:r>
          </a:p>
        </p:txBody>
      </p:sp>
      <p:pic>
        <p:nvPicPr>
          <p:cNvPr id="9" name="Picture 2" descr="Map of Indigenous Australia | AIATSIS">
            <a:extLst>
              <a:ext uri="{FF2B5EF4-FFF2-40B4-BE49-F238E27FC236}">
                <a16:creationId xmlns:a16="http://schemas.microsoft.com/office/drawing/2014/main" id="{73C0680F-E1B7-365C-5AA3-B7EDDA12957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 r="400"/>
          <a:stretch/>
        </p:blipFill>
        <p:spPr bwMode="auto">
          <a:xfrm>
            <a:off x="383401" y="1708251"/>
            <a:ext cx="5148220" cy="4604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2304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Rookie Reporter: Tiyana Explains What A Welcome To Country Ceremony Is">
            <a:hlinkClick r:id="" action="ppaction://media"/>
            <a:extLst>
              <a:ext uri="{FF2B5EF4-FFF2-40B4-BE49-F238E27FC236}">
                <a16:creationId xmlns:a16="http://schemas.microsoft.com/office/drawing/2014/main" id="{0524BD7E-52F0-2966-4736-9CA6D3A305F9}"/>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190078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050" name="Picture 2" descr="Welcome to Country - Behind The News">
            <a:extLst>
              <a:ext uri="{FF2B5EF4-FFF2-40B4-BE49-F238E27FC236}">
                <a16:creationId xmlns:a16="http://schemas.microsoft.com/office/drawing/2014/main" id="{BD7E200F-178E-1796-8A40-3C10AF7610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99" r="22303"/>
          <a:stretch/>
        </p:blipFill>
        <p:spPr bwMode="auto">
          <a:xfrm>
            <a:off x="231462" y="2005805"/>
            <a:ext cx="3089394" cy="26908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17A2F22-B1AF-C70F-2C39-B3B018FAE1D5}"/>
              </a:ext>
            </a:extLst>
          </p:cNvPr>
          <p:cNvPicPr>
            <a:picLocks noChangeAspect="1"/>
          </p:cNvPicPr>
          <p:nvPr/>
        </p:nvPicPr>
        <p:blipFill>
          <a:blip r:embed="rId4">
            <a:extLst>
              <a:ext uri="{28A0092B-C50C-407E-A947-70E740481C1C}">
                <a14:useLocalDpi xmlns:a14="http://schemas.microsoft.com/office/drawing/2010/main" val="0"/>
              </a:ext>
            </a:extLst>
          </a:blip>
          <a:srcRect t="3805"/>
          <a:stretch/>
        </p:blipFill>
        <p:spPr>
          <a:xfrm>
            <a:off x="3538114" y="522720"/>
            <a:ext cx="8422424" cy="5656980"/>
          </a:xfrm>
          <a:prstGeom prst="rect">
            <a:avLst/>
          </a:prstGeom>
        </p:spPr>
      </p:pic>
    </p:spTree>
    <p:extLst>
      <p:ext uri="{BB962C8B-B14F-4D97-AF65-F5344CB8AC3E}">
        <p14:creationId xmlns:p14="http://schemas.microsoft.com/office/powerpoint/2010/main" val="4213294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8C1E9FDD-4961-F211-831A-70851387A6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2317375" y="931859"/>
            <a:ext cx="1038258" cy="1038258"/>
          </a:xfrm>
          <a:prstGeom prst="rect">
            <a:avLst/>
          </a:prstGeom>
        </p:spPr>
      </p:pic>
      <p:pic>
        <p:nvPicPr>
          <p:cNvPr id="5" name="Graphic 4" descr="Closed book">
            <a:extLst>
              <a:ext uri="{FF2B5EF4-FFF2-40B4-BE49-F238E27FC236}">
                <a16:creationId xmlns:a16="http://schemas.microsoft.com/office/drawing/2014/main" id="{0053E077-5B2A-73D9-FA82-BCC28666A36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60795" y="618712"/>
            <a:ext cx="1659113" cy="1659113"/>
          </a:xfrm>
          <a:prstGeom prst="rect">
            <a:avLst/>
          </a:prstGeom>
        </p:spPr>
      </p:pic>
      <p:sp>
        <p:nvSpPr>
          <p:cNvPr id="7" name="TextBox 6">
            <a:extLst>
              <a:ext uri="{FF2B5EF4-FFF2-40B4-BE49-F238E27FC236}">
                <a16:creationId xmlns:a16="http://schemas.microsoft.com/office/drawing/2014/main" id="{4B7EEDF7-AEE6-183F-DF27-69A2CC408439}"/>
              </a:ext>
            </a:extLst>
          </p:cNvPr>
          <p:cNvSpPr txBox="1"/>
          <p:nvPr/>
        </p:nvSpPr>
        <p:spPr>
          <a:xfrm>
            <a:off x="1449061" y="2536826"/>
            <a:ext cx="9612639" cy="2246769"/>
          </a:xfrm>
          <a:prstGeom prst="rect">
            <a:avLst/>
          </a:prstGeom>
          <a:noFill/>
        </p:spPr>
        <p:txBody>
          <a:bodyPr wrap="square">
            <a:spAutoFit/>
          </a:bodyPr>
          <a:lstStyle/>
          <a:p>
            <a:r>
              <a:rPr lang="en-AU" sz="3500" b="1" dirty="0"/>
              <a:t>We acknowledge the _______ people as the Traditional Owners of the land that our school is on and we pay our respects to ________ elders past and present. </a:t>
            </a:r>
          </a:p>
        </p:txBody>
      </p:sp>
      <p:sp>
        <p:nvSpPr>
          <p:cNvPr id="8" name="TextBox 7">
            <a:extLst>
              <a:ext uri="{FF2B5EF4-FFF2-40B4-BE49-F238E27FC236}">
                <a16:creationId xmlns:a16="http://schemas.microsoft.com/office/drawing/2014/main" id="{C7125D47-0D40-1A8F-C668-EBFECAE46F20}"/>
              </a:ext>
            </a:extLst>
          </p:cNvPr>
          <p:cNvSpPr txBox="1"/>
          <p:nvPr/>
        </p:nvSpPr>
        <p:spPr>
          <a:xfrm>
            <a:off x="3272228" y="984920"/>
            <a:ext cx="7177349" cy="784830"/>
          </a:xfrm>
          <a:prstGeom prst="rect">
            <a:avLst/>
          </a:prstGeom>
          <a:noFill/>
        </p:spPr>
        <p:txBody>
          <a:bodyPr wrap="none" rtlCol="0">
            <a:spAutoFit/>
          </a:bodyPr>
          <a:lstStyle/>
          <a:p>
            <a:r>
              <a:rPr lang="en-AU" sz="4500" b="1" dirty="0">
                <a:solidFill>
                  <a:schemeClr val="bg1"/>
                </a:solidFill>
              </a:rPr>
              <a:t>Acknowledgment of Country </a:t>
            </a:r>
          </a:p>
        </p:txBody>
      </p:sp>
    </p:spTree>
    <p:extLst>
      <p:ext uri="{BB962C8B-B14F-4D97-AF65-F5344CB8AC3E}">
        <p14:creationId xmlns:p14="http://schemas.microsoft.com/office/powerpoint/2010/main" val="3244622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E57BE81-AAC0-70C7-1CD2-9D968C233DEB}"/>
              </a:ext>
            </a:extLst>
          </p:cNvPr>
          <p:cNvPicPr>
            <a:picLocks noChangeAspect="1"/>
          </p:cNvPicPr>
          <p:nvPr/>
        </p:nvPicPr>
        <p:blipFill>
          <a:blip r:embed="rId3">
            <a:extLst>
              <a:ext uri="{28A0092B-C50C-407E-A947-70E740481C1C}">
                <a14:useLocalDpi xmlns:a14="http://schemas.microsoft.com/office/drawing/2010/main" val="0"/>
              </a:ext>
            </a:extLst>
          </a:blip>
          <a:srcRect l="9389" r="4488" b="9185"/>
          <a:stretch/>
        </p:blipFill>
        <p:spPr>
          <a:xfrm>
            <a:off x="495299" y="180543"/>
            <a:ext cx="7810501" cy="5623357"/>
          </a:xfrm>
          <a:prstGeom prst="rect">
            <a:avLst/>
          </a:prstGeom>
        </p:spPr>
      </p:pic>
      <p:pic>
        <p:nvPicPr>
          <p:cNvPr id="5" name="Picture 4">
            <a:extLst>
              <a:ext uri="{FF2B5EF4-FFF2-40B4-BE49-F238E27FC236}">
                <a16:creationId xmlns:a16="http://schemas.microsoft.com/office/drawing/2014/main" id="{AD9E2D56-8927-2F86-B45D-0C1CF41DEA5C}"/>
              </a:ext>
            </a:extLst>
          </p:cNvPr>
          <p:cNvPicPr>
            <a:picLocks noChangeAspect="1"/>
          </p:cNvPicPr>
          <p:nvPr/>
        </p:nvPicPr>
        <p:blipFill>
          <a:blip r:embed="rId4">
            <a:extLst>
              <a:ext uri="{28A0092B-C50C-407E-A947-70E740481C1C}">
                <a14:useLocalDpi xmlns:a14="http://schemas.microsoft.com/office/drawing/2010/main" val="0"/>
              </a:ext>
            </a:extLst>
          </a:blip>
          <a:srcRect l="4925" t="-1" r="12898" b="-3015"/>
          <a:stretch/>
        </p:blipFill>
        <p:spPr>
          <a:xfrm>
            <a:off x="7708899" y="3581400"/>
            <a:ext cx="4110799" cy="2793999"/>
          </a:xfrm>
          <a:prstGeom prst="rect">
            <a:avLst/>
          </a:prstGeom>
        </p:spPr>
      </p:pic>
      <p:cxnSp>
        <p:nvCxnSpPr>
          <p:cNvPr id="8" name="Straight Arrow Connector 7">
            <a:extLst>
              <a:ext uri="{FF2B5EF4-FFF2-40B4-BE49-F238E27FC236}">
                <a16:creationId xmlns:a16="http://schemas.microsoft.com/office/drawing/2014/main" id="{7DA62356-C0A0-3CB1-E970-8D423C4A028D}"/>
              </a:ext>
            </a:extLst>
          </p:cNvPr>
          <p:cNvCxnSpPr>
            <a:cxnSpLocks/>
          </p:cNvCxnSpPr>
          <p:nvPr/>
        </p:nvCxnSpPr>
        <p:spPr>
          <a:xfrm flipH="1">
            <a:off x="4268343" y="3099371"/>
            <a:ext cx="4697857" cy="0"/>
          </a:xfrm>
          <a:prstGeom prst="straightConnector1">
            <a:avLst/>
          </a:prstGeom>
          <a:ln w="155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649BF1F-AAD0-4BB2-D95B-80DB44203048}"/>
              </a:ext>
            </a:extLst>
          </p:cNvPr>
          <p:cNvCxnSpPr>
            <a:cxnSpLocks/>
          </p:cNvCxnSpPr>
          <p:nvPr/>
        </p:nvCxnSpPr>
        <p:spPr>
          <a:xfrm>
            <a:off x="8928100" y="3019948"/>
            <a:ext cx="0" cy="561452"/>
          </a:xfrm>
          <a:prstGeom prst="line">
            <a:avLst/>
          </a:prstGeom>
          <a:ln w="133350"/>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783922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onnection to Country: Ranger Trent">
            <a:hlinkClick r:id="" action="ppaction://media"/>
            <a:extLst>
              <a:ext uri="{FF2B5EF4-FFF2-40B4-BE49-F238E27FC236}">
                <a16:creationId xmlns:a16="http://schemas.microsoft.com/office/drawing/2014/main" id="{428C5083-5B7D-CA89-8782-CB41B8E2C2E6}"/>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275219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62FC3F53-FB3C-56C2-1A88-1BC65285047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3317078" y="504108"/>
            <a:ext cx="803603" cy="803603"/>
          </a:xfrm>
          <a:prstGeom prst="rect">
            <a:avLst/>
          </a:prstGeom>
        </p:spPr>
      </p:pic>
      <p:pic>
        <p:nvPicPr>
          <p:cNvPr id="5" name="Graphic 4" descr="Closed book">
            <a:extLst>
              <a:ext uri="{FF2B5EF4-FFF2-40B4-BE49-F238E27FC236}">
                <a16:creationId xmlns:a16="http://schemas.microsoft.com/office/drawing/2014/main" id="{026460E5-4963-1158-F40F-068864BD3D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15997" y="418976"/>
            <a:ext cx="1083372" cy="1083372"/>
          </a:xfrm>
          <a:prstGeom prst="rect">
            <a:avLst/>
          </a:prstGeom>
        </p:spPr>
      </p:pic>
      <p:sp>
        <p:nvSpPr>
          <p:cNvPr id="6" name="TextBox 5">
            <a:extLst>
              <a:ext uri="{FF2B5EF4-FFF2-40B4-BE49-F238E27FC236}">
                <a16:creationId xmlns:a16="http://schemas.microsoft.com/office/drawing/2014/main" id="{386CED43-23D8-468D-C96A-78E7C9B2AC80}"/>
              </a:ext>
            </a:extLst>
          </p:cNvPr>
          <p:cNvSpPr txBox="1"/>
          <p:nvPr/>
        </p:nvSpPr>
        <p:spPr>
          <a:xfrm>
            <a:off x="3975100" y="558800"/>
            <a:ext cx="5816600" cy="784830"/>
          </a:xfrm>
          <a:prstGeom prst="rect">
            <a:avLst/>
          </a:prstGeom>
          <a:noFill/>
        </p:spPr>
        <p:txBody>
          <a:bodyPr wrap="square" rtlCol="0">
            <a:spAutoFit/>
          </a:bodyPr>
          <a:lstStyle/>
          <a:p>
            <a:r>
              <a:rPr lang="en-AU" sz="4500" b="1" dirty="0">
                <a:solidFill>
                  <a:srgbClr val="FFFFFF"/>
                </a:solidFill>
              </a:rPr>
              <a:t>Caring for Country </a:t>
            </a:r>
          </a:p>
        </p:txBody>
      </p:sp>
      <p:sp>
        <p:nvSpPr>
          <p:cNvPr id="7" name="TextBox 6">
            <a:extLst>
              <a:ext uri="{FF2B5EF4-FFF2-40B4-BE49-F238E27FC236}">
                <a16:creationId xmlns:a16="http://schemas.microsoft.com/office/drawing/2014/main" id="{210892C7-75BB-6561-92C8-8936617CDA74}"/>
              </a:ext>
            </a:extLst>
          </p:cNvPr>
          <p:cNvSpPr txBox="1"/>
          <p:nvPr/>
        </p:nvSpPr>
        <p:spPr>
          <a:xfrm>
            <a:off x="1371600" y="2228671"/>
            <a:ext cx="9601200" cy="2785378"/>
          </a:xfrm>
          <a:prstGeom prst="rect">
            <a:avLst/>
          </a:prstGeom>
          <a:noFill/>
        </p:spPr>
        <p:txBody>
          <a:bodyPr wrap="square" rtlCol="0">
            <a:spAutoFit/>
          </a:bodyPr>
          <a:lstStyle/>
          <a:p>
            <a:r>
              <a:rPr lang="en-AU" sz="3500" b="1" dirty="0">
                <a:solidFill>
                  <a:srgbClr val="FFFFFF"/>
                </a:solidFill>
              </a:rPr>
              <a:t>One interesting thing I now know is that….</a:t>
            </a:r>
          </a:p>
          <a:p>
            <a:endParaRPr lang="en-AU" sz="3500" b="1" dirty="0">
              <a:solidFill>
                <a:srgbClr val="FFFFFF"/>
              </a:solidFill>
            </a:endParaRPr>
          </a:p>
          <a:p>
            <a:r>
              <a:rPr lang="en-US" sz="3500" b="1" dirty="0">
                <a:solidFill>
                  <a:srgbClr val="FFFFFF"/>
                </a:solidFill>
              </a:rPr>
              <a:t>I am still curious about…</a:t>
            </a:r>
          </a:p>
          <a:p>
            <a:endParaRPr lang="en-US" sz="3500" b="1" dirty="0">
              <a:solidFill>
                <a:srgbClr val="FFFFFF"/>
              </a:solidFill>
            </a:endParaRPr>
          </a:p>
          <a:p>
            <a:r>
              <a:rPr lang="en-US" sz="3500" b="1" dirty="0">
                <a:solidFill>
                  <a:srgbClr val="FFFFFF"/>
                </a:solidFill>
              </a:rPr>
              <a:t>One way I could satisfy my curiosity would be to….</a:t>
            </a:r>
          </a:p>
        </p:txBody>
      </p:sp>
    </p:spTree>
    <p:extLst>
      <p:ext uri="{BB962C8B-B14F-4D97-AF65-F5344CB8AC3E}">
        <p14:creationId xmlns:p14="http://schemas.microsoft.com/office/powerpoint/2010/main" val="20456251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16519</TotalTime>
  <Words>1140</Words>
  <Application>Microsoft Office PowerPoint</Application>
  <PresentationFormat>Widescreen</PresentationFormat>
  <Paragraphs>80</Paragraphs>
  <Slides>9</Slides>
  <Notes>9</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Arial,Sans-Serif</vt:lpstr>
      <vt:lpstr>Calabri</vt:lpstr>
      <vt:lpstr>Calibri</vt:lpstr>
      <vt:lpstr>Calibri Light</vt:lpstr>
      <vt:lpstr>Roboto</vt:lpstr>
      <vt:lpstr>Office Theme</vt:lpstr>
      <vt:lpstr>Part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ABORIGINAL CULTURAL BURNING</dc:title>
  <dc:creator>towers briony</dc:creator>
  <cp:lastModifiedBy>Chris Bordignon</cp:lastModifiedBy>
  <cp:revision>150</cp:revision>
  <dcterms:created xsi:type="dcterms:W3CDTF">2022-04-12T03:09:43Z</dcterms:created>
  <dcterms:modified xsi:type="dcterms:W3CDTF">2025-02-25T23:21:19Z</dcterms:modified>
</cp:coreProperties>
</file>